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60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vertBarState="maximized">
    <p:restoredLeft sz="34615"/>
    <p:restoredTop sz="86515"/>
  </p:normalViewPr>
  <p:slideViewPr>
    <p:cSldViewPr>
      <p:cViewPr varScale="1">
        <p:scale>
          <a:sx n="68" d="100"/>
          <a:sy n="68" d="100"/>
        </p:scale>
        <p:origin x="-198" y="-96"/>
      </p:cViewPr>
      <p:guideLst>
        <p:guide orient="horz" pos="215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slide" Target="slides/slide26.xml"  /><Relationship Id="rId29" Type="http://schemas.openxmlformats.org/officeDocument/2006/relationships/slide" Target="slides/slide27.xml"  /><Relationship Id="rId3" Type="http://schemas.openxmlformats.org/officeDocument/2006/relationships/slide" Target="slides/slide1.xml"  /><Relationship Id="rId30" Type="http://schemas.openxmlformats.org/officeDocument/2006/relationships/presProps" Target="presProps.xml"  /><Relationship Id="rId31" Type="http://schemas.openxmlformats.org/officeDocument/2006/relationships/viewProps" Target="viewProps.xml"  /><Relationship Id="rId32" Type="http://schemas.openxmlformats.org/officeDocument/2006/relationships/theme" Target="theme/theme1.xml"  /><Relationship Id="rId33" Type="http://schemas.openxmlformats.org/officeDocument/2006/relationships/tableStyles" Target="tableStyles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BC963BEF-93B8-46E2-9E17-1E082CCA5161}" type="datetime1">
              <a:rPr lang="ru-RU"/>
              <a:pPr lvl="0">
                <a:defRPr/>
              </a:pPr>
              <a:t>21-04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7A6637E2-DC3F-4D12-BC14-6992AC1D160A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 idx="0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lvl="0">
              <a:defRPr/>
            </a:pPr>
            <a:fld id="{229413D5-C178-4D2A-87C4-B25D6DF7E349}" type="slidenum">
              <a:rPr lang="en-US"/>
              <a:pPr lvl="0">
                <a:defRPr/>
              </a:pPr>
              <a:t>1</a:t>
            </a:fld>
            <a:endParaRPr lang="en-US"/>
          </a:p>
        </p:txBody>
      </p:sp>
    </p:spTree>
  </p:cSld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lvl="0">
              <a:defRPr/>
            </a:pPr>
            <a:fld id="{6D415503-F96C-444A-9BF1-735A2AC34F68}" type="slidenum">
              <a:rPr lang="en-US"/>
              <a:pPr lvl="0">
                <a:defRPr/>
              </a:pPr>
              <a:t>2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 idx="0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defRPr/>
            </a:pPr>
            <a:r>
              <a:rPr lang="ru-RU" altLang="en-US"/>
              <a:t/>
            </a:r>
            <a:endParaRPr lang="ru-RU" altLang="en-US"/>
          </a:p>
        </p:txBody>
      </p:sp>
    </p:spTree>
  </p:cSld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 idx="0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lvl="0">
              <a:defRPr/>
            </a:pPr>
            <a:fld id="{83A2526F-BE36-4581-9756-F70F302A8DAD}" type="slidenum">
              <a:rPr lang="en-US"/>
              <a:pPr lvl="0">
                <a:defRPr/>
              </a:pPr>
              <a:t>3</a:t>
            </a:fld>
            <a:endParaRPr lang="en-US"/>
          </a:p>
        </p:txBody>
      </p:sp>
    </p:spTree>
  </p:cSld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 idx="0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lvl="0">
              <a:defRPr/>
            </a:pPr>
            <a:fld id="{83A2526F-BE36-4581-9756-F70F302A8DAD}" type="slidenum">
              <a:rPr lang="en-US"/>
              <a:pPr lvl="0">
                <a:defRPr/>
              </a:pPr>
              <a:t>4</a:t>
            </a:fld>
            <a:endParaRPr lang="en-US"/>
          </a:p>
        </p:txBody>
      </p:sp>
    </p:spTree>
  </p:cSld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 idx="0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lvl="0">
              <a:defRPr/>
            </a:pPr>
            <a:fld id="{83A2526F-BE36-4581-9756-F70F302A8DAD}" type="slidenum">
              <a:rPr lang="en-US"/>
              <a:pPr lvl="0">
                <a:defRPr/>
              </a:pPr>
              <a:t>5</a:t>
            </a:fld>
            <a:endParaRPr lang="en-US"/>
          </a:p>
        </p:txBody>
      </p:sp>
    </p:spTree>
  </p:cSld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 idx="0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lvl="0">
              <a:defRPr/>
            </a:pPr>
            <a:fld id="{83A2526F-BE36-4581-9756-F70F302A8DAD}" type="slidenum">
              <a:rPr lang="en-US"/>
              <a:pPr lvl="0">
                <a:defRPr/>
              </a:pPr>
              <a:t>6</a:t>
            </a:fld>
            <a:endParaRPr lang="en-US"/>
          </a:p>
        </p:txBody>
      </p:sp>
    </p:spTree>
  </p:cSld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 idx="0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lvl="0">
              <a:defRPr/>
            </a:pPr>
            <a:fld id="{83A2526F-BE36-4581-9756-F70F302A8DAD}" type="slidenum">
              <a:rPr lang="en-US"/>
              <a:pPr lvl="0">
                <a:defRPr/>
              </a:pPr>
              <a:t>7</a:t>
            </a:fld>
            <a:endParaRPr lang="en-US"/>
          </a:p>
        </p:txBody>
      </p:sp>
    </p:spTree>
  </p:cSld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13" Type="http://schemas.openxmlformats.org/officeDocument/2006/relationships/image" Target="../media/image1.jpe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7.xml"  /><Relationship Id="rId3" Type="http://schemas.openxmlformats.org/officeDocument/2006/relationships/image" Target="../media/image2.jpe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slide" Target="slide2.xml"  /><Relationship Id="rId8" Type="http://schemas.openxmlformats.org/officeDocument/2006/relationships/image" Target="../media/image6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Relationship Id="rId3" Type="http://schemas.openxmlformats.org/officeDocument/2006/relationships/slide" Target="slide2.xml"  /><Relationship Id="rId4" Type="http://schemas.openxmlformats.org/officeDocument/2006/relationships/image" Target="../media/image12.png"  /><Relationship Id="rId5" Type="http://schemas.openxmlformats.org/officeDocument/2006/relationships/image" Target="../media/image13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Relationship Id="rId3" Type="http://schemas.openxmlformats.org/officeDocument/2006/relationships/slide" Target="slide2.xml"  /><Relationship Id="rId4" Type="http://schemas.openxmlformats.org/officeDocument/2006/relationships/image" Target="../media/image12.png"  /><Relationship Id="rId5" Type="http://schemas.openxmlformats.org/officeDocument/2006/relationships/image" Target="../media/image13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Relationship Id="rId3" Type="http://schemas.openxmlformats.org/officeDocument/2006/relationships/slide" Target="slide2.xml"  /><Relationship Id="rId4" Type="http://schemas.openxmlformats.org/officeDocument/2006/relationships/image" Target="../media/image12.png"  /><Relationship Id="rId5" Type="http://schemas.openxmlformats.org/officeDocument/2006/relationships/image" Target="../media/image13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Relationship Id="rId3" Type="http://schemas.openxmlformats.org/officeDocument/2006/relationships/slide" Target="slide2.xml"  /><Relationship Id="rId4" Type="http://schemas.openxmlformats.org/officeDocument/2006/relationships/image" Target="../media/image15.png"  /><Relationship Id="rId5" Type="http://schemas.openxmlformats.org/officeDocument/2006/relationships/image" Target="../media/image16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Relationship Id="rId3" Type="http://schemas.openxmlformats.org/officeDocument/2006/relationships/slide" Target="slide2.xml"  /><Relationship Id="rId4" Type="http://schemas.openxmlformats.org/officeDocument/2006/relationships/image" Target="../media/image15.png"  /><Relationship Id="rId5" Type="http://schemas.openxmlformats.org/officeDocument/2006/relationships/image" Target="../media/image16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Relationship Id="rId3" Type="http://schemas.openxmlformats.org/officeDocument/2006/relationships/slide" Target="slide2.xml"  /><Relationship Id="rId4" Type="http://schemas.openxmlformats.org/officeDocument/2006/relationships/image" Target="../media/image15.png"  /><Relationship Id="rId5" Type="http://schemas.openxmlformats.org/officeDocument/2006/relationships/image" Target="../media/image16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Relationship Id="rId3" Type="http://schemas.openxmlformats.org/officeDocument/2006/relationships/slide" Target="slide2.xml"  /><Relationship Id="rId4" Type="http://schemas.openxmlformats.org/officeDocument/2006/relationships/image" Target="../media/image15.png"  /><Relationship Id="rId5" Type="http://schemas.openxmlformats.org/officeDocument/2006/relationships/image" Target="../media/image16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Relationship Id="rId3" Type="http://schemas.openxmlformats.org/officeDocument/2006/relationships/slide" Target="slide2.xml"  /><Relationship Id="rId4" Type="http://schemas.openxmlformats.org/officeDocument/2006/relationships/image" Target="../media/image15.png"  /><Relationship Id="rId5" Type="http://schemas.openxmlformats.org/officeDocument/2006/relationships/image" Target="../media/image16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jpeg"  /><Relationship Id="rId3" Type="http://schemas.openxmlformats.org/officeDocument/2006/relationships/slide" Target="slide2.xml"  /><Relationship Id="rId4" Type="http://schemas.openxmlformats.org/officeDocument/2006/relationships/image" Target="../media/image18.png"  /><Relationship Id="rId5" Type="http://schemas.openxmlformats.org/officeDocument/2006/relationships/image" Target="../media/image19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jpeg"  /><Relationship Id="rId3" Type="http://schemas.openxmlformats.org/officeDocument/2006/relationships/slide" Target="slide2.xml"  /><Relationship Id="rId4" Type="http://schemas.openxmlformats.org/officeDocument/2006/relationships/image" Target="../media/image18.png"  /><Relationship Id="rId5" Type="http://schemas.openxmlformats.org/officeDocument/2006/relationships/image" Target="../media/image19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slide" Target="slide9.xml"  /><Relationship Id="rId11" Type="http://schemas.openxmlformats.org/officeDocument/2006/relationships/slide" Target="slide10.xml"  /><Relationship Id="rId12" Type="http://schemas.openxmlformats.org/officeDocument/2006/relationships/slide" Target="slide11.xml"  /><Relationship Id="rId13" Type="http://schemas.openxmlformats.org/officeDocument/2006/relationships/slide" Target="slide12.xml"  /><Relationship Id="rId14" Type="http://schemas.openxmlformats.org/officeDocument/2006/relationships/slide" Target="slide13.xml"  /><Relationship Id="rId15" Type="http://schemas.openxmlformats.org/officeDocument/2006/relationships/slide" Target="slide14.xml"  /><Relationship Id="rId16" Type="http://schemas.openxmlformats.org/officeDocument/2006/relationships/slide" Target="slide15.xml"  /><Relationship Id="rId17" Type="http://schemas.openxmlformats.org/officeDocument/2006/relationships/slide" Target="slide16.xml"  /><Relationship Id="rId18" Type="http://schemas.openxmlformats.org/officeDocument/2006/relationships/slide" Target="slide17.xml"  /><Relationship Id="rId19" Type="http://schemas.openxmlformats.org/officeDocument/2006/relationships/slide" Target="slide18.xml"  /><Relationship Id="rId2" Type="http://schemas.openxmlformats.org/officeDocument/2006/relationships/notesSlide" Target="../notesSlides/notesSlide2.xml"  /><Relationship Id="rId20" Type="http://schemas.openxmlformats.org/officeDocument/2006/relationships/slide" Target="slide19.xml"  /><Relationship Id="rId21" Type="http://schemas.openxmlformats.org/officeDocument/2006/relationships/slide" Target="slide20.xml"  /><Relationship Id="rId22" Type="http://schemas.openxmlformats.org/officeDocument/2006/relationships/slide" Target="slide21.xml"  /><Relationship Id="rId23" Type="http://schemas.openxmlformats.org/officeDocument/2006/relationships/slide" Target="slide22.xml"  /><Relationship Id="rId24" Type="http://schemas.openxmlformats.org/officeDocument/2006/relationships/slide" Target="slide23.xml"  /><Relationship Id="rId25" Type="http://schemas.openxmlformats.org/officeDocument/2006/relationships/slide" Target="slide24.xml"  /><Relationship Id="rId26" Type="http://schemas.openxmlformats.org/officeDocument/2006/relationships/slide" Target="slide25.xml"  /><Relationship Id="rId27" Type="http://schemas.openxmlformats.org/officeDocument/2006/relationships/slide" Target="slide26.xml"  /><Relationship Id="rId28" Type="http://schemas.openxmlformats.org/officeDocument/2006/relationships/slide" Target="slide27.xml"  /><Relationship Id="rId29" Type="http://schemas.openxmlformats.org/officeDocument/2006/relationships/image" Target="../media/image8.png"  /><Relationship Id="rId3" Type="http://schemas.openxmlformats.org/officeDocument/2006/relationships/image" Target="../media/image7.jpeg"  /><Relationship Id="rId30" Type="http://schemas.openxmlformats.org/officeDocument/2006/relationships/image" Target="../media/image9.png"  /><Relationship Id="rId4" Type="http://schemas.openxmlformats.org/officeDocument/2006/relationships/slide" Target="slide3.xml"  /><Relationship Id="rId5" Type="http://schemas.openxmlformats.org/officeDocument/2006/relationships/slide" Target="slide4.xml"  /><Relationship Id="rId6" Type="http://schemas.openxmlformats.org/officeDocument/2006/relationships/slide" Target="slide5.xml"  /><Relationship Id="rId7" Type="http://schemas.openxmlformats.org/officeDocument/2006/relationships/slide" Target="slide6.xml"  /><Relationship Id="rId8" Type="http://schemas.openxmlformats.org/officeDocument/2006/relationships/slide" Target="slide7.xml"  /><Relationship Id="rId9" Type="http://schemas.openxmlformats.org/officeDocument/2006/relationships/slide" Target="slide8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jpeg"  /><Relationship Id="rId3" Type="http://schemas.openxmlformats.org/officeDocument/2006/relationships/slide" Target="slide2.xml"  /><Relationship Id="rId4" Type="http://schemas.openxmlformats.org/officeDocument/2006/relationships/image" Target="../media/image18.png"  /><Relationship Id="rId5" Type="http://schemas.openxmlformats.org/officeDocument/2006/relationships/image" Target="../media/image19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jpeg"  /><Relationship Id="rId3" Type="http://schemas.openxmlformats.org/officeDocument/2006/relationships/slide" Target="slide2.xml"  /><Relationship Id="rId4" Type="http://schemas.openxmlformats.org/officeDocument/2006/relationships/image" Target="../media/image18.png"  /><Relationship Id="rId5" Type="http://schemas.openxmlformats.org/officeDocument/2006/relationships/image" Target="../media/image19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jpeg"  /><Relationship Id="rId3" Type="http://schemas.openxmlformats.org/officeDocument/2006/relationships/slide" Target="slide2.xml"  /><Relationship Id="rId4" Type="http://schemas.openxmlformats.org/officeDocument/2006/relationships/image" Target="../media/image18.png"  /><Relationship Id="rId5" Type="http://schemas.openxmlformats.org/officeDocument/2006/relationships/image" Target="../media/image19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0.jpeg"  /><Relationship Id="rId3" Type="http://schemas.openxmlformats.org/officeDocument/2006/relationships/slide" Target="slide2.xml"  /><Relationship Id="rId4" Type="http://schemas.openxmlformats.org/officeDocument/2006/relationships/image" Target="../media/image21.png"  /><Relationship Id="rId5" Type="http://schemas.openxmlformats.org/officeDocument/2006/relationships/image" Target="../media/image22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0.jpeg"  /><Relationship Id="rId3" Type="http://schemas.openxmlformats.org/officeDocument/2006/relationships/slide" Target="slide2.xml"  /><Relationship Id="rId4" Type="http://schemas.openxmlformats.org/officeDocument/2006/relationships/image" Target="../media/image21.png"  /><Relationship Id="rId5" Type="http://schemas.openxmlformats.org/officeDocument/2006/relationships/image" Target="../media/image22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0.jpeg"  /><Relationship Id="rId3" Type="http://schemas.openxmlformats.org/officeDocument/2006/relationships/slide" Target="slide2.xml"  /><Relationship Id="rId4" Type="http://schemas.openxmlformats.org/officeDocument/2006/relationships/image" Target="../media/image21.png"  /><Relationship Id="rId5" Type="http://schemas.openxmlformats.org/officeDocument/2006/relationships/image" Target="../media/image22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0.jpeg"  /><Relationship Id="rId3" Type="http://schemas.openxmlformats.org/officeDocument/2006/relationships/slide" Target="slide2.xml"  /><Relationship Id="rId4" Type="http://schemas.openxmlformats.org/officeDocument/2006/relationships/image" Target="../media/image21.png"  /><Relationship Id="rId5" Type="http://schemas.openxmlformats.org/officeDocument/2006/relationships/image" Target="../media/image22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0.jpeg"  /><Relationship Id="rId3" Type="http://schemas.openxmlformats.org/officeDocument/2006/relationships/slide" Target="slide2.xml"  /><Relationship Id="rId4" Type="http://schemas.openxmlformats.org/officeDocument/2006/relationships/image" Target="../media/image21.png"  /><Relationship Id="rId5" Type="http://schemas.openxmlformats.org/officeDocument/2006/relationships/image" Target="../media/image22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notesSlide" Target="../notesSlides/notesSlide3.xml"  /><Relationship Id="rId3" Type="http://schemas.openxmlformats.org/officeDocument/2006/relationships/slide" Target="slide2.xml"  /><Relationship Id="rId4" Type="http://schemas.openxmlformats.org/officeDocument/2006/relationships/image" Target="../media/image10.png"  /><Relationship Id="rId5" Type="http://schemas.openxmlformats.org/officeDocument/2006/relationships/image" Target="../media/image11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notesSlide" Target="../notesSlides/notesSlide4.xml"  /><Relationship Id="rId3" Type="http://schemas.openxmlformats.org/officeDocument/2006/relationships/slide" Target="slide2.xml"  /><Relationship Id="rId4" Type="http://schemas.openxmlformats.org/officeDocument/2006/relationships/image" Target="../media/image10.png"  /><Relationship Id="rId5" Type="http://schemas.openxmlformats.org/officeDocument/2006/relationships/image" Target="../media/image11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notesSlide" Target="../notesSlides/notesSlide5.xml"  /><Relationship Id="rId3" Type="http://schemas.openxmlformats.org/officeDocument/2006/relationships/slide" Target="slide2.xml"  /><Relationship Id="rId4" Type="http://schemas.openxmlformats.org/officeDocument/2006/relationships/image" Target="../media/image10.png"  /><Relationship Id="rId5" Type="http://schemas.openxmlformats.org/officeDocument/2006/relationships/image" Target="../media/image11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notesSlide" Target="../notesSlides/notesSlide6.xml"  /><Relationship Id="rId3" Type="http://schemas.openxmlformats.org/officeDocument/2006/relationships/slide" Target="slide2.xml"  /><Relationship Id="rId4" Type="http://schemas.openxmlformats.org/officeDocument/2006/relationships/image" Target="../media/image10.png"  /><Relationship Id="rId5" Type="http://schemas.openxmlformats.org/officeDocument/2006/relationships/image" Target="../media/image11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notesSlide" Target="../notesSlides/notesSlide7.xml"  /><Relationship Id="rId3" Type="http://schemas.openxmlformats.org/officeDocument/2006/relationships/slide" Target="slide2.xml"  /><Relationship Id="rId4" Type="http://schemas.openxmlformats.org/officeDocument/2006/relationships/image" Target="../media/image10.png"  /><Relationship Id="rId5" Type="http://schemas.openxmlformats.org/officeDocument/2006/relationships/image" Target="../media/image11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Relationship Id="rId3" Type="http://schemas.openxmlformats.org/officeDocument/2006/relationships/slide" Target="slide2.xml"  /><Relationship Id="rId4" Type="http://schemas.openxmlformats.org/officeDocument/2006/relationships/image" Target="../media/image12.png"  /><Relationship Id="rId5" Type="http://schemas.openxmlformats.org/officeDocument/2006/relationships/image" Target="../media/image13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Relationship Id="rId3" Type="http://schemas.openxmlformats.org/officeDocument/2006/relationships/slide" Target="slide2.xml"  /><Relationship Id="rId4" Type="http://schemas.openxmlformats.org/officeDocument/2006/relationships/image" Target="../media/image12.png"  /><Relationship Id="rId5" Type="http://schemas.openxmlformats.org/officeDocument/2006/relationships/image" Target="../media/image13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3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16.png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14348" y="1714488"/>
            <a:ext cx="7560841" cy="1449717"/>
          </a:xfrm>
          <a:prstGeom prst="rect">
            <a:avLst/>
          </a:prstGeom>
        </p:spPr>
      </p:pic>
      <p:pic>
        <p:nvPicPr>
          <p:cNvPr id="10" name="Рисунок 9" descr="Рисунок17.png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27584" y="332658"/>
            <a:ext cx="7416824" cy="650226"/>
          </a:xfrm>
          <a:prstGeom prst="rect">
            <a:avLst/>
          </a:prstGeom>
        </p:spPr>
      </p:pic>
      <p:pic>
        <p:nvPicPr>
          <p:cNvPr id="11" name="Рисунок 10" descr="Рисунок18.png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395536" y="6165304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6084168" y="6165304"/>
            <a:ext cx="2700300" cy="36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advClick="0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Это интересно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На живые организмы токсичное действие оказывает производное кислорода – озон, атомарный кислород.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Когда кислород вреден?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Это интересно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Воздух, который содержит примерно 16 % кислорода, 4 % углекислого газа, азота, пары воды – 79%.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Что выдыхает человек?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Это интересно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Одному человеку в сутки для питья нужно около 1,5 л. Для </a:t>
            </a:r>
            <a:r>
              <a:rPr lang="ru-RU" sz="2800" i="1" dirty="0" smtClean="0">
                <a:latin typeface="Georgia" pitchFamily="18" charset="0"/>
              </a:rPr>
              <a:t>бытовых нужд еще около 100 литров.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Много ли пресной воды нужно человеку в сутки?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Экологические задачи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929066"/>
            <a:ext cx="84969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Ночью фотосинтез прекращается, а крупные астения при дыхании потребляют много кислорода.  Кроме того тропические растения, как правило, выделяют эфирные масла, которые небезопасны для здоровья.  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Одна богатая лондонская дама, узнав о том, что растения очищают воздух, велела слугам перенести из зимнего сада в спальню, которая не проветривалась, 5 самых больших тропических растений. Утром дама проснулась с головной болью. Почему? 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Экологические задачи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Растения на стенах позволяют смягчать колебания температуры в зданиях. В домах с озелененными стенами летом всегда прохладно, зимой дом не так быстро остывает.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Вьющиеся растения украшают здания. Сегодня это имеет не только декоративное, но и экологическое значение. Какое?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Экологическая задача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4071943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Нужно завести в Австралию естественных санитаров -  навозных жуков.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Англичане, любители молочных продуктов, пополнили фауну Австралии коровами. Но случилось непредвиденное. Навоз стал отравлять растительность, почвы подвергались эрозии. Как можно исправить положение? 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Экологическая задача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4071942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К засолению почв, резкому снижению урожая, голоду.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Чтобы стереть с лица Земли варварский, по мнению римлян, Карфаген. Они в </a:t>
            </a:r>
            <a:r>
              <a:rPr lang="en-US" sz="2800" dirty="0" smtClean="0">
                <a:latin typeface="Georgia" pitchFamily="18" charset="0"/>
              </a:rPr>
              <a:t>V</a:t>
            </a:r>
            <a:r>
              <a:rPr lang="ru-RU" sz="2800" dirty="0" smtClean="0">
                <a:latin typeface="Georgia" pitchFamily="18" charset="0"/>
              </a:rPr>
              <a:t>в. до н.э. прибегли к такой акции, как посыпание наиболее плодородных земель солью. Как вы думаете, к чему это привело?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7620" y="4143380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Экологическая задача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714752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Нарушится природное равновесие. Личинки комаров – корм для многих рыб. Разорвав пищевую  цепочку, можно вызвать гибель нескольких других видов. </a:t>
            </a:r>
            <a:r>
              <a:rPr lang="ru-RU" sz="2800" i="1" dirty="0" err="1" smtClean="0">
                <a:latin typeface="Georgia" pitchFamily="18" charset="0"/>
              </a:rPr>
              <a:t>р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Один из «врагов» человека – комар – переносчик возбудителей малярии и других видов лихорадок. Что будет, если удастся каким – то способом избавиться от всех комаров?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Высказывания великих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4000504"/>
            <a:ext cx="8496944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Человечество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                                        пропастью.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Французский писатель, эколог  Ж. </a:t>
            </a:r>
            <a:r>
              <a:rPr lang="ru-RU" sz="2800" dirty="0" err="1" smtClean="0">
                <a:latin typeface="Georgia" pitchFamily="18" charset="0"/>
              </a:rPr>
              <a:t>Дорет</a:t>
            </a:r>
            <a:r>
              <a:rPr lang="ru-RU" sz="2800" dirty="0" smtClean="0">
                <a:latin typeface="Georgia" pitchFamily="18" charset="0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«… брало разгон 30 тыс. лет, а теперь ему осталось 30 лет, чтобы затормозить перед …»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Высказывания великих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4000504"/>
            <a:ext cx="8496944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      Люди                       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                                       природы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Французский ученый, физик  Ф.  </a:t>
            </a:r>
            <a:r>
              <a:rPr lang="ru-RU" sz="2800" dirty="0" err="1" smtClean="0">
                <a:latin typeface="Georgia" pitchFamily="18" charset="0"/>
              </a:rPr>
              <a:t>Жолио-Кюри</a:t>
            </a:r>
            <a:r>
              <a:rPr lang="ru-RU" sz="2800" dirty="0" smtClean="0">
                <a:latin typeface="Georgia" pitchFamily="18" charset="0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«Нельзя допускать, чтобы … направляли на свое собственное уничтожение те силы …, которые они сумели открыть и покорить»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97969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93300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69632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0625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741294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97969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300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869632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80625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741294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997969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300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869632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80625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41294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997969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933007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869632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8776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7412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39979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933007" y="515711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9410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8776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7412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285720" y="1700734"/>
            <a:ext cx="3500462" cy="656696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000" b="1" cap="all" dirty="0" smtClean="0">
                <a:latin typeface="Georgia" pitchFamily="18" charset="0"/>
              </a:rPr>
              <a:t>Главный защитник</a:t>
            </a:r>
            <a:endParaRPr lang="ru-RU" sz="2000" b="1" cap="all" dirty="0">
              <a:latin typeface="Georgia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310243" y="5157118"/>
            <a:ext cx="3475939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Определения 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310243" y="4293022"/>
            <a:ext cx="3475939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000" b="1" cap="all" dirty="0" smtClean="0">
                <a:latin typeface="Georgia" pitchFamily="18" charset="0"/>
              </a:rPr>
              <a:t>Высказывания</a:t>
            </a:r>
          </a:p>
          <a:p>
            <a:pPr algn="ctr"/>
            <a:r>
              <a:rPr lang="ru-RU" sz="2000" b="1" cap="all" dirty="0" smtClean="0">
                <a:latin typeface="Georgia" pitchFamily="18" charset="0"/>
              </a:rPr>
              <a:t> великих</a:t>
            </a:r>
            <a:endParaRPr lang="ru-RU" sz="2000" b="1" cap="all" dirty="0">
              <a:latin typeface="Georgia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285720" y="2564830"/>
            <a:ext cx="3500462" cy="721294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AFBF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Это интересно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285720" y="3428926"/>
            <a:ext cx="3500462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000" b="1" cap="all" dirty="0" smtClean="0">
                <a:latin typeface="Georgia" pitchFamily="18" charset="0"/>
              </a:rPr>
              <a:t>экологические</a:t>
            </a:r>
          </a:p>
          <a:p>
            <a:pPr algn="ctr"/>
            <a:r>
              <a:rPr lang="ru-RU" sz="2000" b="1" cap="all" dirty="0" smtClean="0">
                <a:latin typeface="Georgia" pitchFamily="18" charset="0"/>
              </a:rPr>
              <a:t> задачи </a:t>
            </a:r>
            <a:endParaRPr lang="ru-RU" sz="2000" b="1" cap="all" dirty="0">
              <a:latin typeface="Georgia" pitchFamily="18" charset="0"/>
            </a:endParaRPr>
          </a:p>
        </p:txBody>
      </p:sp>
      <p:pic>
        <p:nvPicPr>
          <p:cNvPr id="37" name="Рисунок 36" descr="Рисунок36.png"/>
          <p:cNvPicPr>
            <a:picLocks noChangeAspect="1"/>
          </p:cNvPicPr>
          <p:nvPr/>
        </p:nvPicPr>
        <p:blipFill>
          <a:blip r:embed="rId29" cstate="screen"/>
          <a:srcRect/>
          <a:stretch>
            <a:fillRect/>
          </a:stretch>
        </p:blipFill>
        <p:spPr>
          <a:xfrm>
            <a:off x="1475656" y="260648"/>
            <a:ext cx="6891166" cy="792088"/>
          </a:xfrm>
          <a:prstGeom prst="rect">
            <a:avLst/>
          </a:prstGeom>
        </p:spPr>
      </p:pic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0" cstate="screen"/>
          <a:srcRect/>
          <a:stretch>
            <a:fillRect/>
          </a:stretch>
        </p:blipFill>
        <p:spPr>
          <a:xfrm>
            <a:off x="7308304" y="6237312"/>
            <a:ext cx="1152128" cy="300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Высказывания великих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714744" y="40005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4475439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        Земля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Великий русский писатель Л. Толстой:   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«… , как воздух и солнце, достояние всех и не может быть предметом собственности»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Высказывания великих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4572008"/>
            <a:ext cx="8496944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          Человек           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                                     паразитов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76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Российский ученый, ботаник Е. </a:t>
            </a:r>
            <a:r>
              <a:rPr lang="ru-RU" sz="2800" dirty="0" err="1" smtClean="0">
                <a:latin typeface="Georgia" pitchFamily="18" charset="0"/>
              </a:rPr>
              <a:t>Робинович</a:t>
            </a:r>
            <a:r>
              <a:rPr lang="ru-RU" sz="2800" dirty="0" smtClean="0">
                <a:latin typeface="Georgia" pitchFamily="18" charset="0"/>
              </a:rPr>
              <a:t>: 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«… менее самостоятелен, чем самый ничтожный полевой сорняк. С физиологической точки зрения все морские и наземные животные, включая человека, не что иное, как группа … на большом теле растительного мира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Высказывания великих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4500570"/>
            <a:ext cx="8496944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             Природа 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                                  права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Немецкий поэт И. Гете: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«… не признает шуток, она всегда правдива, всегда серьезна: она всегда …,  ошибки же и заблуждения исходят от людей»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Определения 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Флора – богиня весны и цветения. Все растения на какой-то территории.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Фауна – жена бога лесов и полей Фавна. Все животные, от насекомых до птиц и зверей.  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                             ФЛОРА. ФАУНА. </a:t>
            </a:r>
          </a:p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 </a:t>
            </a:r>
            <a:r>
              <a:rPr lang="ru-RU" sz="2800" dirty="0" smtClean="0">
                <a:latin typeface="Georgia" pitchFamily="18" charset="0"/>
              </a:rPr>
              <a:t>                   Чем отличаются эти понятия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Определения 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 заповеднике под охраной находится </a:t>
            </a:r>
            <a:r>
              <a:rPr lang="ru-RU" sz="2800" i="1" u="sng" dirty="0" smtClean="0">
                <a:latin typeface="Georgia" pitchFamily="18" charset="0"/>
              </a:rPr>
              <a:t>все живое </a:t>
            </a:r>
            <a:r>
              <a:rPr lang="ru-RU" sz="2800" i="1" dirty="0" smtClean="0">
                <a:latin typeface="Georgia" pitchFamily="18" charset="0"/>
              </a:rPr>
              <a:t>на данной территории, а в заказнике- только </a:t>
            </a:r>
            <a:r>
              <a:rPr lang="ru-RU" sz="2800" i="1" u="sng" dirty="0" smtClean="0">
                <a:latin typeface="Georgia" pitchFamily="18" charset="0"/>
              </a:rPr>
              <a:t>какой-то конкретный вид </a:t>
            </a:r>
            <a:r>
              <a:rPr lang="ru-RU" sz="2800" i="1" dirty="0" smtClean="0">
                <a:latin typeface="Georgia" pitchFamily="18" charset="0"/>
              </a:rPr>
              <a:t>живого, например уссурийский тигр.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dirty="0" smtClean="0">
                <a:latin typeface="Georgia" pitchFamily="18" charset="0"/>
              </a:rPr>
              <a:t>Заповедник, заказник. </a:t>
            </a:r>
          </a:p>
          <a:p>
            <a:pPr algn="ctr">
              <a:spcBef>
                <a:spcPct val="20000"/>
              </a:spcBef>
            </a:pPr>
            <a:r>
              <a:rPr lang="ru-RU" sz="3200" dirty="0" smtClean="0">
                <a:latin typeface="Georgia" pitchFamily="18" charset="0"/>
              </a:rPr>
              <a:t>Чем отличаются эти понятия</a:t>
            </a:r>
            <a:r>
              <a:rPr lang="ru-RU" sz="2800" dirty="0" smtClean="0"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Определения 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i="1" dirty="0"/>
              <a:t>В </a:t>
            </a:r>
            <a:r>
              <a:rPr lang="ru-RU" sz="2800" i="1" dirty="0" smtClean="0"/>
              <a:t> </a:t>
            </a:r>
            <a:r>
              <a:rPr lang="ru-RU" sz="2800" i="1" dirty="0"/>
              <a:t>воздухе увеличивается содержание углекислого </a:t>
            </a:r>
            <a:r>
              <a:rPr lang="ru-RU" sz="2800" i="1" dirty="0" smtClean="0"/>
              <a:t>газа, </a:t>
            </a:r>
            <a:r>
              <a:rPr lang="ru-RU" sz="2800" i="1" dirty="0"/>
              <a:t>что препятствует отдачи тепла от Земли в Космос. Это влечет повышение средней температуры </a:t>
            </a:r>
            <a:r>
              <a:rPr lang="ru-RU" sz="2800" i="1" dirty="0" smtClean="0"/>
              <a:t>планеты</a:t>
            </a:r>
            <a:r>
              <a:rPr lang="ru-RU" sz="2800" i="1" dirty="0"/>
              <a:t> </a:t>
            </a:r>
            <a:r>
              <a:rPr lang="ru-RU" sz="2800" i="1" dirty="0" smtClean="0"/>
              <a:t>и как следствие глобальное таянье ледников, что может привести к затоплению большой прибрежной территории. </a:t>
            </a:r>
            <a:endParaRPr lang="ru-RU" sz="2800" i="1" dirty="0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«Парниковый эффект», чем вызван, назовите возможные последствия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Определения 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Какое-то одно место, где привыкли жить одни виды растений, птиц или животных. классификация: -естественный, искусственный, вторичный, зимовочный, восстановленный. 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                                      Ареал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Определения 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Предельно допустимая концентрация –это наибольшее допустимое для </a:t>
            </a:r>
            <a:r>
              <a:rPr lang="ru-RU" sz="2800" i="1" dirty="0">
                <a:latin typeface="Georgia" pitchFamily="18" charset="0"/>
              </a:rPr>
              <a:t>о</a:t>
            </a:r>
            <a:r>
              <a:rPr lang="ru-RU" sz="2800" i="1" dirty="0" smtClean="0">
                <a:latin typeface="Georgia" pitchFamily="18" charset="0"/>
              </a:rPr>
              <a:t>кружающей среды и человека содержание того или иного вещества в почве, в воздухе, в воде и пище. Для каждого вещества ПДК свой. 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                                         ПДК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Это такой приятный на вдох газ, в который превращается кислород, когда идет гроза и сверкает молния. Расположен на высоте 18-25 км от поверхности земли. Он задерживает лишний ультрафиолет. Который несут нам солнечные лучи.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Что такое «озоновый слой»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Главный защитник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         1995 над Антарктидой была обнаружена первая «озоновая дыра». В этом месте слой очень тонкий и не может выполнять защитную функцию. Эти «дыры» могут перемещаться и затягиваться.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Что представляют собой «озоновые дыры»?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Главный защитник 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Хлор –разрушает озоновый слой, используется при очистки и обеззараживания воды. Фреоны, находящиеся в дезодорантах и холодильниках. –так же разрушают озоновый слой.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Каковы причины возникновения «озоновых дыр»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Главный защитник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Существуют ли международные соглашения, предусматривающие меры предупреждения отрицательных последствий использования разрушителей озонового слоя?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Главный защитник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Ученые создают замену фреонам, альтернативой может быть использование фтора вместо хлора. Промышленность все больше выпускает дезодорантов не с распылителем, а шариковые или гелиевые.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Что делается в нашей стране по сокращению производства </a:t>
            </a:r>
            <a:r>
              <a:rPr lang="ru-RU" sz="2800" dirty="0" err="1" smtClean="0">
                <a:latin typeface="Georgia" pitchFamily="18" charset="0"/>
              </a:rPr>
              <a:t>озоноразрушающих</a:t>
            </a:r>
            <a:r>
              <a:rPr lang="ru-RU" sz="2800" dirty="0" smtClean="0">
                <a:latin typeface="Georgia" pitchFamily="18" charset="0"/>
              </a:rPr>
              <a:t> веществ?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Главный защитник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Это интересно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Если извлечь все железо. Растворенное в воде, то его получится примерно по 35 тонн на каждого жителя планеты.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Почему морскую воду можно назвать «жидкой железной рудой»?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Это интересно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Воздух, в состав которого входят: кислород -21%, азот – 78%, углекислый газ, инертные газы, водяные пары – 0. 03%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Что вдыхает человек?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Microsoft</ep:Company>
  <ep:Words>1157</ep:Words>
  <ep:PresentationFormat>Экран (4:3)</ep:PresentationFormat>
  <ep:Paragraphs>168</ep:Paragraphs>
  <ep:Slides>27</ep:Slides>
  <ep:Notes>7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27</vt:i4>
      </vt:variant>
    </vt:vector>
  </ep:HeadingPairs>
  <ep:TitlesOfParts>
    <vt:vector size="28" baseType="lpstr">
      <vt:lpstr>Тема Office</vt:lpstr>
      <vt:lpstr>Презентация PowerPoint</vt:lpstr>
      <vt:lpstr>Слайд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2014-01-06T16:00:12.000</dcterms:created>
  <dc:creator>Елена</dc:creator>
  <cp:lastModifiedBy>nadya</cp:lastModifiedBy>
  <dcterms:modified xsi:type="dcterms:W3CDTF">2020-04-21T13:04:16.835</dcterms:modified>
  <cp:revision>23</cp:revision>
  <dc:title>Слайд 1</dc:title>
  <cp:version>0906.0100.01</cp:version>
</cp:coreProperties>
</file>